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latsi" panose="020B0604020202020204" charset="0"/>
      <p:regular r:id="rId12"/>
    </p:embeddedFont>
    <p:embeddedFont>
      <p:font typeface="Calibri" panose="020F0502020204030204" pitchFamily="34" charset="0"/>
      <p:regular r:id="rId13"/>
      <p:bold r:id="rId14"/>
      <p:italic r:id="rId15"/>
      <p:boldItalic r:id="rId16"/>
    </p:embeddedFont>
    <p:embeddedFont>
      <p:font typeface="Canva Sans" panose="020B0604020202020204" charset="0"/>
      <p:regular r:id="rId17"/>
    </p:embeddedFont>
    <p:embeddedFont>
      <p:font typeface="HK Grotesk Bold" panose="020B0604020202020204" charset="0"/>
      <p:regular r:id="rId18"/>
    </p:embeddedFont>
    <p:embeddedFont>
      <p:font typeface="HK Grotesk Light"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94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dik" userId="42bfc1ae78e9e99a" providerId="LiveId" clId="{55AA555B-B9CD-412F-AC4F-D6E20B1F155A}"/>
    <pc:docChg chg="delSld">
      <pc:chgData name="Hardik" userId="42bfc1ae78e9e99a" providerId="LiveId" clId="{55AA555B-B9CD-412F-AC4F-D6E20B1F155A}" dt="2022-09-16T07:19:07.618" v="0" actId="2696"/>
      <pc:docMkLst>
        <pc:docMk/>
      </pc:docMkLst>
      <pc:sldChg chg="del">
        <pc:chgData name="Hardik" userId="42bfc1ae78e9e99a" providerId="LiveId" clId="{55AA555B-B9CD-412F-AC4F-D6E20B1F155A}" dt="2022-09-16T07:19:07.618" v="0" actId="2696"/>
        <pc:sldMkLst>
          <pc:docMk/>
          <pc:sldMk cId="0" sldId="26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gif"/><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420" t="54639" r="17766" b="466"/>
          <a:stretch>
            <a:fillRect/>
          </a:stretch>
        </p:blipFill>
        <p:spPr>
          <a:xfrm>
            <a:off x="0" y="0"/>
            <a:ext cx="18288000" cy="10287000"/>
          </a:xfrm>
          <a:prstGeom prst="rect">
            <a:avLst/>
          </a:prstGeom>
        </p:spPr>
      </p:pic>
      <p:grpSp>
        <p:nvGrpSpPr>
          <p:cNvPr id="3" name="Group 3"/>
          <p:cNvGrpSpPr/>
          <p:nvPr/>
        </p:nvGrpSpPr>
        <p:grpSpPr>
          <a:xfrm>
            <a:off x="11260464" y="2425052"/>
            <a:ext cx="5628640" cy="5815724"/>
            <a:chOff x="0" y="0"/>
            <a:chExt cx="2160783" cy="2232603"/>
          </a:xfrm>
        </p:grpSpPr>
        <p:sp>
          <p:nvSpPr>
            <p:cNvPr id="4" name="Freeform 4"/>
            <p:cNvSpPr/>
            <p:nvPr/>
          </p:nvSpPr>
          <p:spPr>
            <a:xfrm>
              <a:off x="0" y="0"/>
              <a:ext cx="2160783" cy="2232603"/>
            </a:xfrm>
            <a:custGeom>
              <a:avLst/>
              <a:gdLst/>
              <a:ahLst/>
              <a:cxnLst/>
              <a:rect l="l" t="t" r="r" b="b"/>
              <a:pathLst>
                <a:path w="2160783" h="2232603">
                  <a:moveTo>
                    <a:pt x="2036323" y="2232603"/>
                  </a:moveTo>
                  <a:lnTo>
                    <a:pt x="124460" y="2232603"/>
                  </a:lnTo>
                  <a:cubicBezTo>
                    <a:pt x="55880" y="2232603"/>
                    <a:pt x="0" y="2176723"/>
                    <a:pt x="0" y="2108143"/>
                  </a:cubicBezTo>
                  <a:lnTo>
                    <a:pt x="0" y="124460"/>
                  </a:lnTo>
                  <a:cubicBezTo>
                    <a:pt x="0" y="55880"/>
                    <a:pt x="55880" y="0"/>
                    <a:pt x="124460" y="0"/>
                  </a:cubicBezTo>
                  <a:lnTo>
                    <a:pt x="2036323" y="0"/>
                  </a:lnTo>
                  <a:cubicBezTo>
                    <a:pt x="2104903" y="0"/>
                    <a:pt x="2160783" y="55880"/>
                    <a:pt x="2160783" y="124460"/>
                  </a:cubicBezTo>
                  <a:lnTo>
                    <a:pt x="2160783" y="2108143"/>
                  </a:lnTo>
                  <a:cubicBezTo>
                    <a:pt x="2160783" y="2176723"/>
                    <a:pt x="2104903" y="2232603"/>
                    <a:pt x="2036323" y="2232603"/>
                  </a:cubicBezTo>
                  <a:close/>
                </a:path>
              </a:pathLst>
            </a:custGeom>
            <a:solidFill>
              <a:srgbClr val="484995">
                <a:alpha val="43922"/>
              </a:srgbClr>
            </a:solidFill>
          </p:spPr>
        </p:sp>
      </p:grpSp>
      <p:grpSp>
        <p:nvGrpSpPr>
          <p:cNvPr id="5" name="Group 5"/>
          <p:cNvGrpSpPr/>
          <p:nvPr/>
        </p:nvGrpSpPr>
        <p:grpSpPr>
          <a:xfrm>
            <a:off x="11260464" y="2891584"/>
            <a:ext cx="5628640" cy="5815724"/>
            <a:chOff x="0" y="0"/>
            <a:chExt cx="2160783" cy="2232603"/>
          </a:xfrm>
        </p:grpSpPr>
        <p:sp>
          <p:nvSpPr>
            <p:cNvPr id="6" name="Freeform 6"/>
            <p:cNvSpPr/>
            <p:nvPr/>
          </p:nvSpPr>
          <p:spPr>
            <a:xfrm>
              <a:off x="0" y="0"/>
              <a:ext cx="2160783" cy="2232603"/>
            </a:xfrm>
            <a:custGeom>
              <a:avLst/>
              <a:gdLst/>
              <a:ahLst/>
              <a:cxnLst/>
              <a:rect l="l" t="t" r="r" b="b"/>
              <a:pathLst>
                <a:path w="2160783" h="2232603">
                  <a:moveTo>
                    <a:pt x="2036323" y="2232603"/>
                  </a:moveTo>
                  <a:lnTo>
                    <a:pt x="124460" y="2232603"/>
                  </a:lnTo>
                  <a:cubicBezTo>
                    <a:pt x="55880" y="2232603"/>
                    <a:pt x="0" y="2176723"/>
                    <a:pt x="0" y="2108143"/>
                  </a:cubicBezTo>
                  <a:lnTo>
                    <a:pt x="0" y="124460"/>
                  </a:lnTo>
                  <a:cubicBezTo>
                    <a:pt x="0" y="55880"/>
                    <a:pt x="55880" y="0"/>
                    <a:pt x="124460" y="0"/>
                  </a:cubicBezTo>
                  <a:lnTo>
                    <a:pt x="2036323" y="0"/>
                  </a:lnTo>
                  <a:cubicBezTo>
                    <a:pt x="2104903" y="0"/>
                    <a:pt x="2160783" y="55880"/>
                    <a:pt x="2160783" y="124460"/>
                  </a:cubicBezTo>
                  <a:lnTo>
                    <a:pt x="2160783" y="2108143"/>
                  </a:lnTo>
                  <a:cubicBezTo>
                    <a:pt x="2160783" y="2176723"/>
                    <a:pt x="2104903" y="2232603"/>
                    <a:pt x="2036323" y="2232603"/>
                  </a:cubicBezTo>
                  <a:close/>
                </a:path>
              </a:pathLst>
            </a:custGeom>
            <a:solidFill>
              <a:srgbClr val="484995">
                <a:alpha val="65882"/>
              </a:srgbClr>
            </a:solidFill>
          </p:spPr>
        </p:sp>
      </p:grpSp>
      <p:grpSp>
        <p:nvGrpSpPr>
          <p:cNvPr id="7" name="Group 7"/>
          <p:cNvGrpSpPr/>
          <p:nvPr/>
        </p:nvGrpSpPr>
        <p:grpSpPr>
          <a:xfrm>
            <a:off x="11334087" y="3442576"/>
            <a:ext cx="5628640" cy="5815724"/>
            <a:chOff x="0" y="0"/>
            <a:chExt cx="2160783" cy="2232603"/>
          </a:xfrm>
        </p:grpSpPr>
        <p:sp>
          <p:nvSpPr>
            <p:cNvPr id="8" name="Freeform 8"/>
            <p:cNvSpPr/>
            <p:nvPr/>
          </p:nvSpPr>
          <p:spPr>
            <a:xfrm>
              <a:off x="0" y="0"/>
              <a:ext cx="2160783" cy="2232603"/>
            </a:xfrm>
            <a:custGeom>
              <a:avLst/>
              <a:gdLst/>
              <a:ahLst/>
              <a:cxnLst/>
              <a:rect l="l" t="t" r="r" b="b"/>
              <a:pathLst>
                <a:path w="2160783" h="2232603">
                  <a:moveTo>
                    <a:pt x="2036323" y="2232603"/>
                  </a:moveTo>
                  <a:lnTo>
                    <a:pt x="124460" y="2232603"/>
                  </a:lnTo>
                  <a:cubicBezTo>
                    <a:pt x="55880" y="2232603"/>
                    <a:pt x="0" y="2176723"/>
                    <a:pt x="0" y="2108143"/>
                  </a:cubicBezTo>
                  <a:lnTo>
                    <a:pt x="0" y="124460"/>
                  </a:lnTo>
                  <a:cubicBezTo>
                    <a:pt x="0" y="55880"/>
                    <a:pt x="55880" y="0"/>
                    <a:pt x="124460" y="0"/>
                  </a:cubicBezTo>
                  <a:lnTo>
                    <a:pt x="2036323" y="0"/>
                  </a:lnTo>
                  <a:cubicBezTo>
                    <a:pt x="2104903" y="0"/>
                    <a:pt x="2160783" y="55880"/>
                    <a:pt x="2160783" y="124460"/>
                  </a:cubicBezTo>
                  <a:lnTo>
                    <a:pt x="2160783" y="2108143"/>
                  </a:lnTo>
                  <a:cubicBezTo>
                    <a:pt x="2160783" y="2176723"/>
                    <a:pt x="2104903" y="2232603"/>
                    <a:pt x="2036323" y="2232603"/>
                  </a:cubicBezTo>
                  <a:close/>
                </a:path>
              </a:pathLst>
            </a:custGeom>
            <a:solidFill>
              <a:srgbClr val="484995"/>
            </a:solidFill>
          </p:spPr>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676986" y="4045005"/>
            <a:ext cx="458305" cy="122024"/>
          </a:xfrm>
          <a:prstGeom prst="rect">
            <a:avLst/>
          </a:prstGeom>
        </p:spPr>
      </p:pic>
      <p:pic>
        <p:nvPicPr>
          <p:cNvPr id="10" name="Picture 10"/>
          <p:cNvPicPr>
            <a:picLocks noChangeAspect="1"/>
          </p:cNvPicPr>
          <p:nvPr/>
        </p:nvPicPr>
        <p:blipFill>
          <a:blip r:embed="rId5"/>
          <a:srcRect r="63465"/>
          <a:stretch>
            <a:fillRect/>
          </a:stretch>
        </p:blipFill>
        <p:spPr>
          <a:xfrm>
            <a:off x="217491" y="104275"/>
            <a:ext cx="2306227" cy="1848850"/>
          </a:xfrm>
          <a:prstGeom prst="rect">
            <a:avLst/>
          </a:prstGeom>
        </p:spPr>
      </p:pic>
      <p:sp>
        <p:nvSpPr>
          <p:cNvPr id="11" name="TextBox 11"/>
          <p:cNvSpPr txBox="1"/>
          <p:nvPr/>
        </p:nvSpPr>
        <p:spPr>
          <a:xfrm>
            <a:off x="1028700" y="3003457"/>
            <a:ext cx="7264141" cy="3346981"/>
          </a:xfrm>
          <a:prstGeom prst="rect">
            <a:avLst/>
          </a:prstGeom>
        </p:spPr>
        <p:txBody>
          <a:bodyPr lIns="0" tIns="0" rIns="0" bIns="0" rtlCol="0" anchor="t">
            <a:spAutoFit/>
          </a:bodyPr>
          <a:lstStyle/>
          <a:p>
            <a:pPr>
              <a:lnSpc>
                <a:spcPts val="8807"/>
              </a:lnSpc>
            </a:pPr>
            <a:r>
              <a:rPr lang="en-US" sz="7160">
                <a:solidFill>
                  <a:srgbClr val="FFFFFF"/>
                </a:solidFill>
                <a:latin typeface="HK Grotesk Bold"/>
              </a:rPr>
              <a:t>House Price prediction using ML</a:t>
            </a:r>
          </a:p>
        </p:txBody>
      </p:sp>
      <p:sp>
        <p:nvSpPr>
          <p:cNvPr id="12" name="TextBox 12"/>
          <p:cNvSpPr txBox="1"/>
          <p:nvPr/>
        </p:nvSpPr>
        <p:spPr>
          <a:xfrm>
            <a:off x="11334087" y="7660386"/>
            <a:ext cx="5555018" cy="580390"/>
          </a:xfrm>
          <a:prstGeom prst="rect">
            <a:avLst/>
          </a:prstGeom>
        </p:spPr>
        <p:txBody>
          <a:bodyPr lIns="0" tIns="0" rIns="0" bIns="0" rtlCol="0" anchor="t">
            <a:spAutoFit/>
          </a:bodyPr>
          <a:lstStyle/>
          <a:p>
            <a:pPr>
              <a:lnSpc>
                <a:spcPts val="4759"/>
              </a:lnSpc>
            </a:pPr>
            <a:r>
              <a:rPr lang="en-US" sz="3399">
                <a:solidFill>
                  <a:srgbClr val="FFFFFF"/>
                </a:solidFill>
                <a:latin typeface="HK Grotesk Light"/>
              </a:rPr>
              <a:t>Project Superviser and Guide</a:t>
            </a:r>
          </a:p>
        </p:txBody>
      </p:sp>
      <p:sp>
        <p:nvSpPr>
          <p:cNvPr id="13" name="TextBox 13"/>
          <p:cNvSpPr txBox="1"/>
          <p:nvPr/>
        </p:nvSpPr>
        <p:spPr>
          <a:xfrm>
            <a:off x="11710283" y="6761978"/>
            <a:ext cx="4802624" cy="755015"/>
          </a:xfrm>
          <a:prstGeom prst="rect">
            <a:avLst/>
          </a:prstGeom>
        </p:spPr>
        <p:txBody>
          <a:bodyPr lIns="0" tIns="0" rIns="0" bIns="0" rtlCol="0" anchor="t">
            <a:spAutoFit/>
          </a:bodyPr>
          <a:lstStyle/>
          <a:p>
            <a:pPr algn="ctr">
              <a:lnSpc>
                <a:spcPts val="6160"/>
              </a:lnSpc>
            </a:pPr>
            <a:r>
              <a:rPr lang="en-US" sz="4400">
                <a:solidFill>
                  <a:srgbClr val="FFFFFF"/>
                </a:solidFill>
                <a:latin typeface="Canva Sans"/>
              </a:rPr>
              <a:t>MS. SHILPA PATIL</a:t>
            </a:r>
          </a:p>
        </p:txBody>
      </p:sp>
      <p:sp>
        <p:nvSpPr>
          <p:cNvPr id="14" name="TextBox 14"/>
          <p:cNvSpPr txBox="1"/>
          <p:nvPr/>
        </p:nvSpPr>
        <p:spPr>
          <a:xfrm>
            <a:off x="12360554" y="4562332"/>
            <a:ext cx="3316432" cy="1788107"/>
          </a:xfrm>
          <a:prstGeom prst="rect">
            <a:avLst/>
          </a:prstGeom>
        </p:spPr>
        <p:txBody>
          <a:bodyPr lIns="0" tIns="0" rIns="0" bIns="0" rtlCol="0" anchor="t">
            <a:spAutoFit/>
          </a:bodyPr>
          <a:lstStyle/>
          <a:p>
            <a:pPr algn="ctr">
              <a:lnSpc>
                <a:spcPts val="4747"/>
              </a:lnSpc>
            </a:pPr>
            <a:r>
              <a:rPr lang="en-US" sz="3391">
                <a:solidFill>
                  <a:srgbClr val="FFFFFF"/>
                </a:solidFill>
                <a:latin typeface="Canva Sans"/>
              </a:rPr>
              <a:t>Piyush kasle</a:t>
            </a:r>
          </a:p>
          <a:p>
            <a:pPr algn="ctr">
              <a:lnSpc>
                <a:spcPts val="4747"/>
              </a:lnSpc>
            </a:pPr>
            <a:r>
              <a:rPr lang="en-US" sz="3391">
                <a:solidFill>
                  <a:srgbClr val="FFFFFF"/>
                </a:solidFill>
                <a:latin typeface="Canva Sans"/>
              </a:rPr>
              <a:t>Hardik prajapati</a:t>
            </a:r>
          </a:p>
          <a:p>
            <a:pPr algn="ctr">
              <a:lnSpc>
                <a:spcPts val="4747"/>
              </a:lnSpc>
            </a:pPr>
            <a:r>
              <a:rPr lang="en-US" sz="3391">
                <a:solidFill>
                  <a:srgbClr val="FFFFFF"/>
                </a:solidFill>
                <a:latin typeface="Canva Sans"/>
              </a:rPr>
              <a:t>Ronit Patange</a:t>
            </a:r>
          </a:p>
        </p:txBody>
      </p:sp>
      <p:sp>
        <p:nvSpPr>
          <p:cNvPr id="15" name="TextBox 15"/>
          <p:cNvSpPr txBox="1"/>
          <p:nvPr/>
        </p:nvSpPr>
        <p:spPr>
          <a:xfrm>
            <a:off x="13041505" y="3586638"/>
            <a:ext cx="1954530"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Members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420" t="54639" r="17766" b="466"/>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3417319" y="-962755"/>
            <a:ext cx="13841981" cy="11249755"/>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810793" y="3422466"/>
            <a:ext cx="12213787" cy="344206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420" t="54639" r="17766" b="466"/>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46455" y="0"/>
            <a:ext cx="16312845" cy="12724019"/>
          </a:xfrm>
          <a:prstGeom prst="rect">
            <a:avLst/>
          </a:prstGeom>
        </p:spPr>
      </p:pic>
      <p:sp>
        <p:nvSpPr>
          <p:cNvPr id="4" name="TextBox 4"/>
          <p:cNvSpPr txBox="1"/>
          <p:nvPr/>
        </p:nvSpPr>
        <p:spPr>
          <a:xfrm>
            <a:off x="337633" y="1973459"/>
            <a:ext cx="17950367" cy="2493367"/>
          </a:xfrm>
          <a:prstGeom prst="rect">
            <a:avLst/>
          </a:prstGeom>
        </p:spPr>
        <p:txBody>
          <a:bodyPr lIns="0" tIns="0" rIns="0" bIns="0" rtlCol="0" anchor="t">
            <a:spAutoFit/>
          </a:bodyPr>
          <a:lstStyle/>
          <a:p>
            <a:pPr algn="ctr">
              <a:lnSpc>
                <a:spcPts val="10095"/>
              </a:lnSpc>
            </a:pPr>
            <a:r>
              <a:rPr lang="en-US" sz="7210">
                <a:solidFill>
                  <a:srgbClr val="FFFFFF"/>
                </a:solidFill>
                <a:latin typeface="Canva Sans"/>
              </a:rPr>
              <a:t>Automation is good as,so as long you know exactly where to put the machine</a:t>
            </a:r>
          </a:p>
        </p:txBody>
      </p:sp>
      <p:sp>
        <p:nvSpPr>
          <p:cNvPr id="5" name="TextBox 5"/>
          <p:cNvSpPr txBox="1"/>
          <p:nvPr/>
        </p:nvSpPr>
        <p:spPr>
          <a:xfrm>
            <a:off x="14293782" y="5076825"/>
            <a:ext cx="3214330"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Eliyahu Goldart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420" t="54639" r="17766" b="466"/>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4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58916" y="-416210"/>
            <a:ext cx="15251075" cy="11119420"/>
          </a:xfrm>
          <a:prstGeom prst="rect">
            <a:avLst/>
          </a:prstGeom>
        </p:spPr>
      </p:pic>
      <p:sp>
        <p:nvSpPr>
          <p:cNvPr id="4" name="TextBox 4"/>
          <p:cNvSpPr txBox="1"/>
          <p:nvPr/>
        </p:nvSpPr>
        <p:spPr>
          <a:xfrm>
            <a:off x="1028700" y="857250"/>
            <a:ext cx="6826651" cy="1515533"/>
          </a:xfrm>
          <a:prstGeom prst="rect">
            <a:avLst/>
          </a:prstGeom>
        </p:spPr>
        <p:txBody>
          <a:bodyPr lIns="0" tIns="0" rIns="0" bIns="0" rtlCol="0" anchor="t">
            <a:spAutoFit/>
          </a:bodyPr>
          <a:lstStyle/>
          <a:p>
            <a:pPr algn="ctr">
              <a:lnSpc>
                <a:spcPts val="12357"/>
              </a:lnSpc>
            </a:pPr>
            <a:r>
              <a:rPr lang="en-US" sz="8826">
                <a:solidFill>
                  <a:srgbClr val="FFFFFF"/>
                </a:solidFill>
                <a:latin typeface="Canva Sans"/>
              </a:rPr>
              <a:t>Introduction</a:t>
            </a:r>
          </a:p>
        </p:txBody>
      </p:sp>
      <p:sp>
        <p:nvSpPr>
          <p:cNvPr id="5" name="TextBox 5"/>
          <p:cNvSpPr txBox="1"/>
          <p:nvPr/>
        </p:nvSpPr>
        <p:spPr>
          <a:xfrm>
            <a:off x="1028700" y="2119630"/>
            <a:ext cx="13179947" cy="5380990"/>
          </a:xfrm>
          <a:prstGeom prst="rect">
            <a:avLst/>
          </a:prstGeom>
        </p:spPr>
        <p:txBody>
          <a:bodyPr lIns="0" tIns="0" rIns="0" bIns="0" rtlCol="0" anchor="t">
            <a:spAutoFit/>
          </a:bodyPr>
          <a:lstStyle/>
          <a:p>
            <a:pPr>
              <a:lnSpc>
                <a:spcPts val="4759"/>
              </a:lnSpc>
            </a:pPr>
            <a:endParaRPr/>
          </a:p>
          <a:p>
            <a:pPr marL="734059" lvl="1" indent="-367030">
              <a:lnSpc>
                <a:spcPts val="4759"/>
              </a:lnSpc>
              <a:buFont typeface="Arial"/>
              <a:buChar char="•"/>
            </a:pPr>
            <a:r>
              <a:rPr lang="en-US" sz="3399">
                <a:solidFill>
                  <a:srgbClr val="FFFFFF"/>
                </a:solidFill>
                <a:latin typeface="Canva Sans"/>
              </a:rPr>
              <a:t>We propose to implement a house price prediction model.</a:t>
            </a:r>
          </a:p>
          <a:p>
            <a:pPr marL="734059" lvl="1" indent="-367030">
              <a:lnSpc>
                <a:spcPts val="4759"/>
              </a:lnSpc>
              <a:buFont typeface="Arial"/>
              <a:buChar char="•"/>
            </a:pPr>
            <a:r>
              <a:rPr lang="en-US" sz="3399">
                <a:solidFill>
                  <a:srgbClr val="FFFFFF"/>
                </a:solidFill>
                <a:latin typeface="Canva Sans"/>
              </a:rPr>
              <a:t>It's a Machine Learning model which integrates Data Science and Web Development.</a:t>
            </a:r>
          </a:p>
          <a:p>
            <a:pPr marL="734059" lvl="1" indent="-367030">
              <a:lnSpc>
                <a:spcPts val="4759"/>
              </a:lnSpc>
              <a:buFont typeface="Arial"/>
              <a:buChar char="•"/>
            </a:pPr>
            <a:r>
              <a:rPr lang="en-US" sz="3399">
                <a:solidFill>
                  <a:srgbClr val="FFFFFF"/>
                </a:solidFill>
                <a:latin typeface="Canva Sans"/>
              </a:rPr>
              <a:t>Housing prices fluctuate on a daily basis and are sometimes exaggerated rather than based on worth.</a:t>
            </a:r>
          </a:p>
          <a:p>
            <a:pPr marL="734059" lvl="1" indent="-367030">
              <a:lnSpc>
                <a:spcPts val="4759"/>
              </a:lnSpc>
              <a:buFont typeface="Arial"/>
              <a:buChar char="•"/>
            </a:pPr>
            <a:r>
              <a:rPr lang="en-US" sz="3399">
                <a:solidFill>
                  <a:srgbClr val="FFFFFF"/>
                </a:solidFill>
                <a:latin typeface="Canva Sans"/>
              </a:rPr>
              <a:t>This project's main goal is to forecast property prices using accurate variables.</a:t>
            </a:r>
          </a:p>
          <a:p>
            <a:pPr marL="734059" lvl="1" indent="-367030">
              <a:lnSpc>
                <a:spcPts val="4759"/>
              </a:lnSpc>
              <a:buFont typeface="Arial"/>
              <a:buChar char="•"/>
            </a:pPr>
            <a:r>
              <a:rPr lang="en-US" sz="3399">
                <a:solidFill>
                  <a:srgbClr val="FFFFFF"/>
                </a:solidFill>
                <a:latin typeface="Canva Sans"/>
              </a:rPr>
              <a:t>This model can be used by both house sellers and buyers.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420" t="54639" r="17766" b="466"/>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4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58916" y="-416210"/>
            <a:ext cx="15251075" cy="11119420"/>
          </a:xfrm>
          <a:prstGeom prst="rect">
            <a:avLst/>
          </a:prstGeom>
        </p:spPr>
      </p:pic>
      <p:sp>
        <p:nvSpPr>
          <p:cNvPr id="4" name="TextBox 4"/>
          <p:cNvSpPr txBox="1"/>
          <p:nvPr/>
        </p:nvSpPr>
        <p:spPr>
          <a:xfrm>
            <a:off x="0" y="857250"/>
            <a:ext cx="12260225" cy="1515533"/>
          </a:xfrm>
          <a:prstGeom prst="rect">
            <a:avLst/>
          </a:prstGeom>
        </p:spPr>
        <p:txBody>
          <a:bodyPr lIns="0" tIns="0" rIns="0" bIns="0" rtlCol="0" anchor="t">
            <a:spAutoFit/>
          </a:bodyPr>
          <a:lstStyle/>
          <a:p>
            <a:pPr algn="ctr">
              <a:lnSpc>
                <a:spcPts val="12357"/>
              </a:lnSpc>
            </a:pPr>
            <a:r>
              <a:rPr lang="en-US" sz="8826">
                <a:solidFill>
                  <a:srgbClr val="FFFFFF"/>
                </a:solidFill>
                <a:latin typeface="Canva Sans"/>
              </a:rPr>
              <a:t>Problem Statement</a:t>
            </a:r>
          </a:p>
        </p:txBody>
      </p:sp>
      <p:sp>
        <p:nvSpPr>
          <p:cNvPr id="5" name="TextBox 5"/>
          <p:cNvSpPr txBox="1"/>
          <p:nvPr/>
        </p:nvSpPr>
        <p:spPr>
          <a:xfrm>
            <a:off x="514350" y="3133893"/>
            <a:ext cx="17259300" cy="365569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FFFF"/>
                </a:solidFill>
                <a:latin typeface="Canva Sans"/>
              </a:rPr>
              <a:t>Prices of real estate properties are sophisticatedly</a:t>
            </a:r>
          </a:p>
          <a:p>
            <a:pPr>
              <a:lnSpc>
                <a:spcPts val="4759"/>
              </a:lnSpc>
            </a:pPr>
            <a:endParaRPr lang="en-US" sz="3399">
              <a:solidFill>
                <a:srgbClr val="FFFFFF"/>
              </a:solidFill>
              <a:latin typeface="Canva Sans"/>
            </a:endParaRPr>
          </a:p>
          <a:p>
            <a:pPr marL="755649" lvl="1" indent="-377824">
              <a:lnSpc>
                <a:spcPts val="4899"/>
              </a:lnSpc>
              <a:buFont typeface="Arial"/>
              <a:buChar char="•"/>
            </a:pPr>
            <a:r>
              <a:rPr lang="en-US" sz="3499">
                <a:solidFill>
                  <a:srgbClr val="FFFFFF"/>
                </a:solidFill>
                <a:latin typeface="Canva Sans"/>
              </a:rPr>
              <a:t>Proper and Justified prices of properties can bring in a lot of transparency and trust back to the real estate industry, which is very important to most consumers. </a:t>
            </a:r>
          </a:p>
          <a:p>
            <a:pPr marL="755649" lvl="1" indent="-377824">
              <a:lnSpc>
                <a:spcPts val="4899"/>
              </a:lnSpc>
              <a:buFont typeface="Arial"/>
              <a:buChar char="•"/>
            </a:pPr>
            <a:r>
              <a:rPr lang="en-US" sz="3499">
                <a:solidFill>
                  <a:srgbClr val="FFFFFF"/>
                </a:solidFill>
                <a:latin typeface="Canva Sans"/>
              </a:rPr>
              <a:t>To Create  a  model  to  estimate  the  price  of  houses using ML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420" t="54639" r="17766" b="466"/>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4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58916" y="-416210"/>
            <a:ext cx="15251075" cy="11119420"/>
          </a:xfrm>
          <a:prstGeom prst="rect">
            <a:avLst/>
          </a:prstGeom>
        </p:spPr>
      </p:pic>
      <p:sp>
        <p:nvSpPr>
          <p:cNvPr id="4" name="TextBox 4"/>
          <p:cNvSpPr txBox="1"/>
          <p:nvPr/>
        </p:nvSpPr>
        <p:spPr>
          <a:xfrm>
            <a:off x="0" y="857250"/>
            <a:ext cx="12260225" cy="1515533"/>
          </a:xfrm>
          <a:prstGeom prst="rect">
            <a:avLst/>
          </a:prstGeom>
        </p:spPr>
        <p:txBody>
          <a:bodyPr lIns="0" tIns="0" rIns="0" bIns="0" rtlCol="0" anchor="t">
            <a:spAutoFit/>
          </a:bodyPr>
          <a:lstStyle/>
          <a:p>
            <a:pPr algn="ctr">
              <a:lnSpc>
                <a:spcPts val="12357"/>
              </a:lnSpc>
            </a:pPr>
            <a:r>
              <a:rPr lang="en-US" sz="8826">
                <a:solidFill>
                  <a:srgbClr val="FFFFFF"/>
                </a:solidFill>
                <a:latin typeface="Canva Sans"/>
              </a:rPr>
              <a:t>Project Specification</a:t>
            </a:r>
          </a:p>
        </p:txBody>
      </p:sp>
      <p:sp>
        <p:nvSpPr>
          <p:cNvPr id="5" name="TextBox 5"/>
          <p:cNvSpPr txBox="1"/>
          <p:nvPr/>
        </p:nvSpPr>
        <p:spPr>
          <a:xfrm>
            <a:off x="514350" y="3133893"/>
            <a:ext cx="17259300" cy="4836795"/>
          </a:xfrm>
          <a:prstGeom prst="rect">
            <a:avLst/>
          </a:prstGeom>
        </p:spPr>
        <p:txBody>
          <a:bodyPr lIns="0" tIns="0" rIns="0" bIns="0" rtlCol="0" anchor="t">
            <a:spAutoFit/>
          </a:bodyPr>
          <a:lstStyle/>
          <a:p>
            <a:pPr>
              <a:lnSpc>
                <a:spcPts val="4759"/>
              </a:lnSpc>
            </a:pPr>
            <a:r>
              <a:rPr lang="en-US" sz="3399">
                <a:solidFill>
                  <a:srgbClr val="FFFFFF"/>
                </a:solidFill>
                <a:latin typeface="Canva Sans"/>
              </a:rPr>
              <a:t>1.This project is to predict house prices based on features like location size/area, no. of bedrooms, no. of bathrooms and the amenities available.</a:t>
            </a:r>
          </a:p>
          <a:p>
            <a:pPr>
              <a:lnSpc>
                <a:spcPts val="4759"/>
              </a:lnSpc>
            </a:pPr>
            <a:endParaRPr lang="en-US" sz="3399">
              <a:solidFill>
                <a:srgbClr val="FFFFFF"/>
              </a:solidFill>
              <a:latin typeface="Canva Sans"/>
            </a:endParaRPr>
          </a:p>
          <a:p>
            <a:pPr>
              <a:lnSpc>
                <a:spcPts val="4759"/>
              </a:lnSpc>
            </a:pPr>
            <a:r>
              <a:rPr lang="en-US" sz="3399">
                <a:solidFill>
                  <a:srgbClr val="FFFFFF"/>
                </a:solidFill>
                <a:latin typeface="Canva Sans"/>
              </a:rPr>
              <a:t>2.We are using Machine Learning Algorithm to create a predictive model.</a:t>
            </a:r>
          </a:p>
          <a:p>
            <a:pPr>
              <a:lnSpc>
                <a:spcPts val="4759"/>
              </a:lnSpc>
            </a:pPr>
            <a:endParaRPr lang="en-US" sz="3399">
              <a:solidFill>
                <a:srgbClr val="FFFFFF"/>
              </a:solidFill>
              <a:latin typeface="Canva Sans"/>
            </a:endParaRPr>
          </a:p>
          <a:p>
            <a:pPr>
              <a:lnSpc>
                <a:spcPts val="4899"/>
              </a:lnSpc>
            </a:pPr>
            <a:r>
              <a:rPr lang="en-US" sz="3499">
                <a:solidFill>
                  <a:srgbClr val="FFFFFF"/>
                </a:solidFill>
                <a:latin typeface="Canva Sans"/>
              </a:rPr>
              <a:t>3.Proper and Justified prices of properties can bring in a lot of transparency and trust back to the real estate industry, which is very important to most consumers.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0359" r="18355" b="3371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2355886"/>
            <a:ext cx="15702446" cy="12761806"/>
          </a:xfrm>
          <a:prstGeom prst="rect">
            <a:avLst/>
          </a:prstGeom>
        </p:spPr>
      </p:pic>
      <p:grpSp>
        <p:nvGrpSpPr>
          <p:cNvPr id="4" name="Group 4"/>
          <p:cNvGrpSpPr/>
          <p:nvPr/>
        </p:nvGrpSpPr>
        <p:grpSpPr>
          <a:xfrm>
            <a:off x="1253524" y="2297219"/>
            <a:ext cx="7359304" cy="6961081"/>
            <a:chOff x="0" y="0"/>
            <a:chExt cx="2286452" cy="2162729"/>
          </a:xfrm>
        </p:grpSpPr>
        <p:sp>
          <p:nvSpPr>
            <p:cNvPr id="5" name="Freeform 5"/>
            <p:cNvSpPr/>
            <p:nvPr/>
          </p:nvSpPr>
          <p:spPr>
            <a:xfrm>
              <a:off x="0" y="0"/>
              <a:ext cx="2286452" cy="2162729"/>
            </a:xfrm>
            <a:custGeom>
              <a:avLst/>
              <a:gdLst/>
              <a:ahLst/>
              <a:cxnLst/>
              <a:rect l="l" t="t" r="r" b="b"/>
              <a:pathLst>
                <a:path w="2286452" h="2162729">
                  <a:moveTo>
                    <a:pt x="2161992" y="2162729"/>
                  </a:moveTo>
                  <a:lnTo>
                    <a:pt x="124460" y="2162729"/>
                  </a:lnTo>
                  <a:cubicBezTo>
                    <a:pt x="55880" y="2162729"/>
                    <a:pt x="0" y="2106849"/>
                    <a:pt x="0" y="2038269"/>
                  </a:cubicBezTo>
                  <a:lnTo>
                    <a:pt x="0" y="124460"/>
                  </a:lnTo>
                  <a:cubicBezTo>
                    <a:pt x="0" y="55880"/>
                    <a:pt x="55880" y="0"/>
                    <a:pt x="124460" y="0"/>
                  </a:cubicBezTo>
                  <a:lnTo>
                    <a:pt x="2161992" y="0"/>
                  </a:lnTo>
                  <a:cubicBezTo>
                    <a:pt x="2230572" y="0"/>
                    <a:pt x="2286452" y="55880"/>
                    <a:pt x="2286452" y="124460"/>
                  </a:cubicBezTo>
                  <a:lnTo>
                    <a:pt x="2286452" y="2038269"/>
                  </a:lnTo>
                  <a:cubicBezTo>
                    <a:pt x="2286452" y="2106849"/>
                    <a:pt x="2230572" y="2162729"/>
                    <a:pt x="2161992" y="2162729"/>
                  </a:cubicBezTo>
                  <a:close/>
                </a:path>
              </a:pathLst>
            </a:custGeom>
            <a:solidFill>
              <a:srgbClr val="1F2044"/>
            </a:solidFill>
          </p:spPr>
        </p:sp>
      </p:grpSp>
      <p:grpSp>
        <p:nvGrpSpPr>
          <p:cNvPr id="6" name="Group 6"/>
          <p:cNvGrpSpPr/>
          <p:nvPr/>
        </p:nvGrpSpPr>
        <p:grpSpPr>
          <a:xfrm>
            <a:off x="9659414" y="2297219"/>
            <a:ext cx="7359304" cy="6961081"/>
            <a:chOff x="0" y="0"/>
            <a:chExt cx="2286452" cy="2162729"/>
          </a:xfrm>
        </p:grpSpPr>
        <p:sp>
          <p:nvSpPr>
            <p:cNvPr id="7" name="Freeform 7"/>
            <p:cNvSpPr/>
            <p:nvPr/>
          </p:nvSpPr>
          <p:spPr>
            <a:xfrm>
              <a:off x="0" y="0"/>
              <a:ext cx="2286452" cy="2162729"/>
            </a:xfrm>
            <a:custGeom>
              <a:avLst/>
              <a:gdLst/>
              <a:ahLst/>
              <a:cxnLst/>
              <a:rect l="l" t="t" r="r" b="b"/>
              <a:pathLst>
                <a:path w="2286452" h="2162729">
                  <a:moveTo>
                    <a:pt x="2161992" y="2162729"/>
                  </a:moveTo>
                  <a:lnTo>
                    <a:pt x="124460" y="2162729"/>
                  </a:lnTo>
                  <a:cubicBezTo>
                    <a:pt x="55880" y="2162729"/>
                    <a:pt x="0" y="2106849"/>
                    <a:pt x="0" y="2038269"/>
                  </a:cubicBezTo>
                  <a:lnTo>
                    <a:pt x="0" y="124460"/>
                  </a:lnTo>
                  <a:cubicBezTo>
                    <a:pt x="0" y="55880"/>
                    <a:pt x="55880" y="0"/>
                    <a:pt x="124460" y="0"/>
                  </a:cubicBezTo>
                  <a:lnTo>
                    <a:pt x="2161992" y="0"/>
                  </a:lnTo>
                  <a:cubicBezTo>
                    <a:pt x="2230572" y="0"/>
                    <a:pt x="2286452" y="55880"/>
                    <a:pt x="2286452" y="124460"/>
                  </a:cubicBezTo>
                  <a:lnTo>
                    <a:pt x="2286452" y="2038269"/>
                  </a:lnTo>
                  <a:cubicBezTo>
                    <a:pt x="2286452" y="2106849"/>
                    <a:pt x="2230572" y="2162729"/>
                    <a:pt x="2161992" y="2162729"/>
                  </a:cubicBezTo>
                  <a:close/>
                </a:path>
              </a:pathLst>
            </a:custGeom>
            <a:solidFill>
              <a:srgbClr val="1F2044"/>
            </a:solidFill>
          </p:spPr>
        </p:sp>
      </p:grpSp>
      <p:grpSp>
        <p:nvGrpSpPr>
          <p:cNvPr id="8" name="Group 8"/>
          <p:cNvGrpSpPr/>
          <p:nvPr/>
        </p:nvGrpSpPr>
        <p:grpSpPr>
          <a:xfrm>
            <a:off x="1963030" y="6639011"/>
            <a:ext cx="1418727" cy="1475098"/>
            <a:chOff x="0" y="0"/>
            <a:chExt cx="660400" cy="686640"/>
          </a:xfrm>
        </p:grpSpPr>
        <p:sp>
          <p:nvSpPr>
            <p:cNvPr id="9" name="Freeform 9"/>
            <p:cNvSpPr/>
            <p:nvPr/>
          </p:nvSpPr>
          <p:spPr>
            <a:xfrm>
              <a:off x="0" y="0"/>
              <a:ext cx="660400" cy="686640"/>
            </a:xfrm>
            <a:custGeom>
              <a:avLst/>
              <a:gdLst/>
              <a:ahLst/>
              <a:cxnLst/>
              <a:rect l="l" t="t" r="r" b="b"/>
              <a:pathLst>
                <a:path w="660400" h="686640">
                  <a:moveTo>
                    <a:pt x="535940" y="686640"/>
                  </a:moveTo>
                  <a:lnTo>
                    <a:pt x="124460" y="686640"/>
                  </a:lnTo>
                  <a:cubicBezTo>
                    <a:pt x="55880" y="686640"/>
                    <a:pt x="0" y="630760"/>
                    <a:pt x="0" y="562180"/>
                  </a:cubicBezTo>
                  <a:lnTo>
                    <a:pt x="0" y="124460"/>
                  </a:lnTo>
                  <a:cubicBezTo>
                    <a:pt x="0" y="55880"/>
                    <a:pt x="55880" y="0"/>
                    <a:pt x="124460" y="0"/>
                  </a:cubicBezTo>
                  <a:lnTo>
                    <a:pt x="535940" y="0"/>
                  </a:lnTo>
                  <a:cubicBezTo>
                    <a:pt x="604520" y="0"/>
                    <a:pt x="660400" y="55880"/>
                    <a:pt x="660400" y="124460"/>
                  </a:cubicBezTo>
                  <a:lnTo>
                    <a:pt x="660400" y="562180"/>
                  </a:lnTo>
                  <a:cubicBezTo>
                    <a:pt x="660400" y="630760"/>
                    <a:pt x="604520" y="686640"/>
                    <a:pt x="535940" y="686640"/>
                  </a:cubicBezTo>
                  <a:close/>
                </a:path>
              </a:pathLst>
            </a:custGeom>
            <a:solidFill>
              <a:srgbClr val="484995"/>
            </a:solidFill>
          </p:spPr>
        </p:sp>
      </p:grpSp>
      <p:grpSp>
        <p:nvGrpSpPr>
          <p:cNvPr id="10" name="Group 10"/>
          <p:cNvGrpSpPr/>
          <p:nvPr/>
        </p:nvGrpSpPr>
        <p:grpSpPr>
          <a:xfrm>
            <a:off x="10369791" y="6596528"/>
            <a:ext cx="1418727" cy="1475098"/>
            <a:chOff x="0" y="0"/>
            <a:chExt cx="660400" cy="686640"/>
          </a:xfrm>
        </p:grpSpPr>
        <p:sp>
          <p:nvSpPr>
            <p:cNvPr id="11" name="Freeform 11"/>
            <p:cNvSpPr/>
            <p:nvPr/>
          </p:nvSpPr>
          <p:spPr>
            <a:xfrm>
              <a:off x="0" y="0"/>
              <a:ext cx="660400" cy="686640"/>
            </a:xfrm>
            <a:custGeom>
              <a:avLst/>
              <a:gdLst/>
              <a:ahLst/>
              <a:cxnLst/>
              <a:rect l="l" t="t" r="r" b="b"/>
              <a:pathLst>
                <a:path w="660400" h="686640">
                  <a:moveTo>
                    <a:pt x="535940" y="686640"/>
                  </a:moveTo>
                  <a:lnTo>
                    <a:pt x="124460" y="686640"/>
                  </a:lnTo>
                  <a:cubicBezTo>
                    <a:pt x="55880" y="686640"/>
                    <a:pt x="0" y="630760"/>
                    <a:pt x="0" y="562180"/>
                  </a:cubicBezTo>
                  <a:lnTo>
                    <a:pt x="0" y="124460"/>
                  </a:lnTo>
                  <a:cubicBezTo>
                    <a:pt x="0" y="55880"/>
                    <a:pt x="55880" y="0"/>
                    <a:pt x="124460" y="0"/>
                  </a:cubicBezTo>
                  <a:lnTo>
                    <a:pt x="535940" y="0"/>
                  </a:lnTo>
                  <a:cubicBezTo>
                    <a:pt x="604520" y="0"/>
                    <a:pt x="660400" y="55880"/>
                    <a:pt x="660400" y="124460"/>
                  </a:cubicBezTo>
                  <a:lnTo>
                    <a:pt x="660400" y="562180"/>
                  </a:lnTo>
                  <a:cubicBezTo>
                    <a:pt x="660400" y="630760"/>
                    <a:pt x="604520" y="686640"/>
                    <a:pt x="535940" y="686640"/>
                  </a:cubicBezTo>
                  <a:close/>
                </a:path>
              </a:pathLst>
            </a:custGeom>
            <a:solidFill>
              <a:srgbClr val="484995"/>
            </a:solidFill>
          </p:spPr>
        </p:sp>
      </p:grpSp>
      <p:grpSp>
        <p:nvGrpSpPr>
          <p:cNvPr id="12" name="Group 12"/>
          <p:cNvGrpSpPr/>
          <p:nvPr/>
        </p:nvGrpSpPr>
        <p:grpSpPr>
          <a:xfrm>
            <a:off x="6166846" y="6639011"/>
            <a:ext cx="1418727" cy="1475098"/>
            <a:chOff x="0" y="0"/>
            <a:chExt cx="660400" cy="686640"/>
          </a:xfrm>
        </p:grpSpPr>
        <p:sp>
          <p:nvSpPr>
            <p:cNvPr id="13" name="Freeform 13"/>
            <p:cNvSpPr/>
            <p:nvPr/>
          </p:nvSpPr>
          <p:spPr>
            <a:xfrm>
              <a:off x="0" y="0"/>
              <a:ext cx="660400" cy="686640"/>
            </a:xfrm>
            <a:custGeom>
              <a:avLst/>
              <a:gdLst/>
              <a:ahLst/>
              <a:cxnLst/>
              <a:rect l="l" t="t" r="r" b="b"/>
              <a:pathLst>
                <a:path w="660400" h="686640">
                  <a:moveTo>
                    <a:pt x="535940" y="686640"/>
                  </a:moveTo>
                  <a:lnTo>
                    <a:pt x="124460" y="686640"/>
                  </a:lnTo>
                  <a:cubicBezTo>
                    <a:pt x="55880" y="686640"/>
                    <a:pt x="0" y="630760"/>
                    <a:pt x="0" y="562180"/>
                  </a:cubicBezTo>
                  <a:lnTo>
                    <a:pt x="0" y="124460"/>
                  </a:lnTo>
                  <a:cubicBezTo>
                    <a:pt x="0" y="55880"/>
                    <a:pt x="55880" y="0"/>
                    <a:pt x="124460" y="0"/>
                  </a:cubicBezTo>
                  <a:lnTo>
                    <a:pt x="535940" y="0"/>
                  </a:lnTo>
                  <a:cubicBezTo>
                    <a:pt x="604520" y="0"/>
                    <a:pt x="660400" y="55880"/>
                    <a:pt x="660400" y="124460"/>
                  </a:cubicBezTo>
                  <a:lnTo>
                    <a:pt x="660400" y="562180"/>
                  </a:lnTo>
                  <a:cubicBezTo>
                    <a:pt x="660400" y="630760"/>
                    <a:pt x="604520" y="686640"/>
                    <a:pt x="535940" y="686640"/>
                  </a:cubicBezTo>
                  <a:close/>
                </a:path>
              </a:pathLst>
            </a:custGeom>
            <a:solidFill>
              <a:srgbClr val="484995"/>
            </a:solidFill>
          </p:spPr>
        </p:sp>
      </p:grpSp>
      <p:grpSp>
        <p:nvGrpSpPr>
          <p:cNvPr id="14" name="Group 14"/>
          <p:cNvGrpSpPr/>
          <p:nvPr/>
        </p:nvGrpSpPr>
        <p:grpSpPr>
          <a:xfrm>
            <a:off x="12635613" y="6596528"/>
            <a:ext cx="1418727" cy="1475098"/>
            <a:chOff x="0" y="0"/>
            <a:chExt cx="660400" cy="686640"/>
          </a:xfrm>
        </p:grpSpPr>
        <p:sp>
          <p:nvSpPr>
            <p:cNvPr id="15" name="Freeform 15"/>
            <p:cNvSpPr/>
            <p:nvPr/>
          </p:nvSpPr>
          <p:spPr>
            <a:xfrm>
              <a:off x="0" y="0"/>
              <a:ext cx="660400" cy="686640"/>
            </a:xfrm>
            <a:custGeom>
              <a:avLst/>
              <a:gdLst/>
              <a:ahLst/>
              <a:cxnLst/>
              <a:rect l="l" t="t" r="r" b="b"/>
              <a:pathLst>
                <a:path w="660400" h="686640">
                  <a:moveTo>
                    <a:pt x="535940" y="686640"/>
                  </a:moveTo>
                  <a:lnTo>
                    <a:pt x="124460" y="686640"/>
                  </a:lnTo>
                  <a:cubicBezTo>
                    <a:pt x="55880" y="686640"/>
                    <a:pt x="0" y="630760"/>
                    <a:pt x="0" y="562180"/>
                  </a:cubicBezTo>
                  <a:lnTo>
                    <a:pt x="0" y="124460"/>
                  </a:lnTo>
                  <a:cubicBezTo>
                    <a:pt x="0" y="55880"/>
                    <a:pt x="55880" y="0"/>
                    <a:pt x="124460" y="0"/>
                  </a:cubicBezTo>
                  <a:lnTo>
                    <a:pt x="535940" y="0"/>
                  </a:lnTo>
                  <a:cubicBezTo>
                    <a:pt x="604520" y="0"/>
                    <a:pt x="660400" y="55880"/>
                    <a:pt x="660400" y="124460"/>
                  </a:cubicBezTo>
                  <a:lnTo>
                    <a:pt x="660400" y="562180"/>
                  </a:lnTo>
                  <a:cubicBezTo>
                    <a:pt x="660400" y="630760"/>
                    <a:pt x="604520" y="686640"/>
                    <a:pt x="535940" y="686640"/>
                  </a:cubicBezTo>
                  <a:close/>
                </a:path>
              </a:pathLst>
            </a:custGeom>
            <a:solidFill>
              <a:srgbClr val="484995"/>
            </a:solidFill>
          </p:spPr>
        </p:sp>
      </p:grpSp>
      <p:grpSp>
        <p:nvGrpSpPr>
          <p:cNvPr id="16" name="Group 16"/>
          <p:cNvGrpSpPr/>
          <p:nvPr/>
        </p:nvGrpSpPr>
        <p:grpSpPr>
          <a:xfrm>
            <a:off x="14881013" y="6596528"/>
            <a:ext cx="1418727" cy="1475098"/>
            <a:chOff x="0" y="0"/>
            <a:chExt cx="660400" cy="686640"/>
          </a:xfrm>
        </p:grpSpPr>
        <p:sp>
          <p:nvSpPr>
            <p:cNvPr id="17" name="Freeform 17"/>
            <p:cNvSpPr/>
            <p:nvPr/>
          </p:nvSpPr>
          <p:spPr>
            <a:xfrm>
              <a:off x="0" y="0"/>
              <a:ext cx="660400" cy="686640"/>
            </a:xfrm>
            <a:custGeom>
              <a:avLst/>
              <a:gdLst/>
              <a:ahLst/>
              <a:cxnLst/>
              <a:rect l="l" t="t" r="r" b="b"/>
              <a:pathLst>
                <a:path w="660400" h="686640">
                  <a:moveTo>
                    <a:pt x="535940" y="686640"/>
                  </a:moveTo>
                  <a:lnTo>
                    <a:pt x="124460" y="686640"/>
                  </a:lnTo>
                  <a:cubicBezTo>
                    <a:pt x="55880" y="686640"/>
                    <a:pt x="0" y="630760"/>
                    <a:pt x="0" y="562180"/>
                  </a:cubicBezTo>
                  <a:lnTo>
                    <a:pt x="0" y="124460"/>
                  </a:lnTo>
                  <a:cubicBezTo>
                    <a:pt x="0" y="55880"/>
                    <a:pt x="55880" y="0"/>
                    <a:pt x="124460" y="0"/>
                  </a:cubicBezTo>
                  <a:lnTo>
                    <a:pt x="535940" y="0"/>
                  </a:lnTo>
                  <a:cubicBezTo>
                    <a:pt x="604520" y="0"/>
                    <a:pt x="660400" y="55880"/>
                    <a:pt x="660400" y="124460"/>
                  </a:cubicBezTo>
                  <a:lnTo>
                    <a:pt x="660400" y="562180"/>
                  </a:lnTo>
                  <a:cubicBezTo>
                    <a:pt x="660400" y="630760"/>
                    <a:pt x="604520" y="686640"/>
                    <a:pt x="535940" y="686640"/>
                  </a:cubicBezTo>
                  <a:close/>
                </a:path>
              </a:pathLst>
            </a:custGeom>
            <a:solidFill>
              <a:srgbClr val="484995"/>
            </a:solidFill>
          </p:spPr>
        </p:sp>
      </p:grpSp>
      <p:sp>
        <p:nvSpPr>
          <p:cNvPr id="18" name="AutoShape 18"/>
          <p:cNvSpPr/>
          <p:nvPr/>
        </p:nvSpPr>
        <p:spPr>
          <a:xfrm rot="-10800000">
            <a:off x="1971174" y="5959216"/>
            <a:ext cx="5922675" cy="0"/>
          </a:xfrm>
          <a:prstGeom prst="line">
            <a:avLst/>
          </a:prstGeom>
          <a:ln w="19050" cap="flat">
            <a:solidFill>
              <a:srgbClr val="9695FF"/>
            </a:solidFill>
            <a:prstDash val="solid"/>
            <a:headEnd type="none" w="sm" len="sm"/>
            <a:tailEnd type="none" w="sm" len="sm"/>
          </a:ln>
        </p:spPr>
      </p:sp>
      <p:sp>
        <p:nvSpPr>
          <p:cNvPr id="19" name="AutoShape 19"/>
          <p:cNvSpPr/>
          <p:nvPr/>
        </p:nvSpPr>
        <p:spPr>
          <a:xfrm rot="-10800000">
            <a:off x="10377065" y="5959216"/>
            <a:ext cx="5922675" cy="0"/>
          </a:xfrm>
          <a:prstGeom prst="line">
            <a:avLst/>
          </a:prstGeom>
          <a:ln w="19050" cap="flat">
            <a:solidFill>
              <a:srgbClr val="9695FF"/>
            </a:solidFill>
            <a:prstDash val="solid"/>
            <a:headEnd type="none" w="sm" len="sm"/>
            <a:tailEnd type="none" w="sm" len="sm"/>
          </a:ln>
        </p:spPr>
      </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610846" y="6878906"/>
            <a:ext cx="910342" cy="910342"/>
          </a:xfrm>
          <a:prstGeom prst="rect">
            <a:avLst/>
          </a:prstGeom>
        </p:spPr>
      </p:pic>
      <p:pic>
        <p:nvPicPr>
          <p:cNvPr id="21" name="Picture 2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848849" y="6951545"/>
            <a:ext cx="999505" cy="888310"/>
          </a:xfrm>
          <a:prstGeom prst="rect">
            <a:avLst/>
          </a:prstGeom>
        </p:spPr>
      </p:pic>
      <p:pic>
        <p:nvPicPr>
          <p:cNvPr id="22" name="Picture 2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350324" y="6951545"/>
            <a:ext cx="1050900" cy="910342"/>
          </a:xfrm>
          <a:prstGeom prst="rect">
            <a:avLst/>
          </a:prstGeom>
        </p:spPr>
      </p:pic>
      <p:pic>
        <p:nvPicPr>
          <p:cNvPr id="23" name="Picture 23"/>
          <p:cNvPicPr>
            <a:picLocks noChangeAspect="1"/>
          </p:cNvPicPr>
          <p:nvPr/>
        </p:nvPicPr>
        <p:blipFill>
          <a:blip r:embed="rId11"/>
          <a:srcRect/>
          <a:stretch>
            <a:fillRect/>
          </a:stretch>
        </p:blipFill>
        <p:spPr>
          <a:xfrm>
            <a:off x="15168765" y="6792926"/>
            <a:ext cx="1008648" cy="1008648"/>
          </a:xfrm>
          <a:prstGeom prst="rect">
            <a:avLst/>
          </a:prstGeom>
        </p:spPr>
      </p:pic>
      <p:pic>
        <p:nvPicPr>
          <p:cNvPr id="24" name="Picture 24"/>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256129" y="6900937"/>
            <a:ext cx="888311" cy="888311"/>
          </a:xfrm>
          <a:prstGeom prst="rect">
            <a:avLst/>
          </a:prstGeom>
        </p:spPr>
      </p:pic>
      <p:sp>
        <p:nvSpPr>
          <p:cNvPr id="25" name="TextBox 25"/>
          <p:cNvSpPr txBox="1"/>
          <p:nvPr/>
        </p:nvSpPr>
        <p:spPr>
          <a:xfrm>
            <a:off x="14657463" y="8246557"/>
            <a:ext cx="1853019" cy="648334"/>
          </a:xfrm>
          <a:prstGeom prst="rect">
            <a:avLst/>
          </a:prstGeom>
        </p:spPr>
        <p:txBody>
          <a:bodyPr lIns="0" tIns="0" rIns="0" bIns="0" rtlCol="0" anchor="t">
            <a:spAutoFit/>
          </a:bodyPr>
          <a:lstStyle/>
          <a:p>
            <a:pPr algn="ctr">
              <a:lnSpc>
                <a:spcPts val="2620"/>
              </a:lnSpc>
            </a:pPr>
            <a:r>
              <a:rPr lang="en-US" sz="2000">
                <a:solidFill>
                  <a:srgbClr val="FFFFFF"/>
                </a:solidFill>
                <a:latin typeface="HK Grotesk Bold"/>
              </a:rPr>
              <a:t>INVESTMENT PLANS</a:t>
            </a:r>
          </a:p>
        </p:txBody>
      </p:sp>
      <p:sp>
        <p:nvSpPr>
          <p:cNvPr id="26" name="TextBox 26"/>
          <p:cNvSpPr txBox="1"/>
          <p:nvPr/>
        </p:nvSpPr>
        <p:spPr>
          <a:xfrm>
            <a:off x="6082666" y="8246557"/>
            <a:ext cx="1644471" cy="324484"/>
          </a:xfrm>
          <a:prstGeom prst="rect">
            <a:avLst/>
          </a:prstGeom>
        </p:spPr>
        <p:txBody>
          <a:bodyPr lIns="0" tIns="0" rIns="0" bIns="0" rtlCol="0" anchor="t">
            <a:spAutoFit/>
          </a:bodyPr>
          <a:lstStyle/>
          <a:p>
            <a:pPr algn="ctr">
              <a:lnSpc>
                <a:spcPts val="2620"/>
              </a:lnSpc>
            </a:pPr>
            <a:r>
              <a:rPr lang="en-US" sz="2000">
                <a:solidFill>
                  <a:srgbClr val="FFFFFF"/>
                </a:solidFill>
                <a:latin typeface="HK Grotesk Bold"/>
              </a:rPr>
              <a:t>COSTLY</a:t>
            </a:r>
          </a:p>
        </p:txBody>
      </p:sp>
      <p:sp>
        <p:nvSpPr>
          <p:cNvPr id="27" name="TextBox 27"/>
          <p:cNvSpPr txBox="1"/>
          <p:nvPr/>
        </p:nvSpPr>
        <p:spPr>
          <a:xfrm>
            <a:off x="12519092" y="8246557"/>
            <a:ext cx="1644471" cy="648334"/>
          </a:xfrm>
          <a:prstGeom prst="rect">
            <a:avLst/>
          </a:prstGeom>
        </p:spPr>
        <p:txBody>
          <a:bodyPr lIns="0" tIns="0" rIns="0" bIns="0" rtlCol="0" anchor="t">
            <a:spAutoFit/>
          </a:bodyPr>
          <a:lstStyle/>
          <a:p>
            <a:pPr algn="ctr">
              <a:lnSpc>
                <a:spcPts val="2620"/>
              </a:lnSpc>
            </a:pPr>
            <a:r>
              <a:rPr lang="en-US" sz="2000">
                <a:solidFill>
                  <a:srgbClr val="FFFFFF"/>
                </a:solidFill>
                <a:latin typeface="HK Grotesk Bold"/>
              </a:rPr>
              <a:t>POCKET FRIENDLY</a:t>
            </a:r>
          </a:p>
        </p:txBody>
      </p:sp>
      <p:sp>
        <p:nvSpPr>
          <p:cNvPr id="28" name="TextBox 28"/>
          <p:cNvSpPr txBox="1"/>
          <p:nvPr/>
        </p:nvSpPr>
        <p:spPr>
          <a:xfrm>
            <a:off x="1761759" y="8246557"/>
            <a:ext cx="1821269" cy="648334"/>
          </a:xfrm>
          <a:prstGeom prst="rect">
            <a:avLst/>
          </a:prstGeom>
        </p:spPr>
        <p:txBody>
          <a:bodyPr lIns="0" tIns="0" rIns="0" bIns="0" rtlCol="0" anchor="t">
            <a:spAutoFit/>
          </a:bodyPr>
          <a:lstStyle/>
          <a:p>
            <a:pPr algn="ctr">
              <a:lnSpc>
                <a:spcPts val="2620"/>
              </a:lnSpc>
            </a:pPr>
            <a:r>
              <a:rPr lang="en-US" sz="2000">
                <a:solidFill>
                  <a:srgbClr val="FFFFFF"/>
                </a:solidFill>
                <a:latin typeface="HK Grotesk Bold"/>
              </a:rPr>
              <a:t>TIME CUNSUMING</a:t>
            </a:r>
          </a:p>
        </p:txBody>
      </p:sp>
      <p:sp>
        <p:nvSpPr>
          <p:cNvPr id="29" name="TextBox 29"/>
          <p:cNvSpPr txBox="1"/>
          <p:nvPr/>
        </p:nvSpPr>
        <p:spPr>
          <a:xfrm>
            <a:off x="10167650" y="8246557"/>
            <a:ext cx="1821269" cy="648334"/>
          </a:xfrm>
          <a:prstGeom prst="rect">
            <a:avLst/>
          </a:prstGeom>
        </p:spPr>
        <p:txBody>
          <a:bodyPr lIns="0" tIns="0" rIns="0" bIns="0" rtlCol="0" anchor="t">
            <a:spAutoFit/>
          </a:bodyPr>
          <a:lstStyle/>
          <a:p>
            <a:pPr algn="ctr">
              <a:lnSpc>
                <a:spcPts val="2620"/>
              </a:lnSpc>
            </a:pPr>
            <a:r>
              <a:rPr lang="en-US" sz="2000">
                <a:solidFill>
                  <a:srgbClr val="FFFFFF"/>
                </a:solidFill>
                <a:latin typeface="HK Grotesk Bold"/>
              </a:rPr>
              <a:t>USER FRIENDLY</a:t>
            </a:r>
          </a:p>
        </p:txBody>
      </p:sp>
      <p:sp>
        <p:nvSpPr>
          <p:cNvPr id="30" name="TextBox 30"/>
          <p:cNvSpPr txBox="1"/>
          <p:nvPr/>
        </p:nvSpPr>
        <p:spPr>
          <a:xfrm>
            <a:off x="2960123" y="2812486"/>
            <a:ext cx="3944778" cy="585471"/>
          </a:xfrm>
          <a:prstGeom prst="rect">
            <a:avLst/>
          </a:prstGeom>
        </p:spPr>
        <p:txBody>
          <a:bodyPr lIns="0" tIns="0" rIns="0" bIns="0" rtlCol="0" anchor="t">
            <a:spAutoFit/>
          </a:bodyPr>
          <a:lstStyle/>
          <a:p>
            <a:pPr>
              <a:lnSpc>
                <a:spcPts val="4300"/>
              </a:lnSpc>
            </a:pPr>
            <a:r>
              <a:rPr lang="en-US" sz="4300">
                <a:solidFill>
                  <a:srgbClr val="FFFFFF"/>
                </a:solidFill>
                <a:latin typeface="HK Grotesk Bold"/>
              </a:rPr>
              <a:t>Through Agents</a:t>
            </a:r>
          </a:p>
        </p:txBody>
      </p:sp>
      <p:sp>
        <p:nvSpPr>
          <p:cNvPr id="31" name="TextBox 31"/>
          <p:cNvSpPr txBox="1"/>
          <p:nvPr/>
        </p:nvSpPr>
        <p:spPr>
          <a:xfrm>
            <a:off x="10064803" y="2812486"/>
            <a:ext cx="6445680" cy="585471"/>
          </a:xfrm>
          <a:prstGeom prst="rect">
            <a:avLst/>
          </a:prstGeom>
        </p:spPr>
        <p:txBody>
          <a:bodyPr lIns="0" tIns="0" rIns="0" bIns="0" rtlCol="0" anchor="t">
            <a:spAutoFit/>
          </a:bodyPr>
          <a:lstStyle/>
          <a:p>
            <a:pPr>
              <a:lnSpc>
                <a:spcPts val="4300"/>
              </a:lnSpc>
            </a:pPr>
            <a:r>
              <a:rPr lang="en-US" sz="4300">
                <a:solidFill>
                  <a:srgbClr val="FFFFFF"/>
                </a:solidFill>
                <a:latin typeface="HK Grotesk Bold"/>
              </a:rPr>
              <a:t>Machine Learning aproach</a:t>
            </a:r>
          </a:p>
        </p:txBody>
      </p:sp>
      <p:sp>
        <p:nvSpPr>
          <p:cNvPr id="32" name="TextBox 32"/>
          <p:cNvSpPr txBox="1"/>
          <p:nvPr/>
        </p:nvSpPr>
        <p:spPr>
          <a:xfrm>
            <a:off x="1971174" y="3967867"/>
            <a:ext cx="5943071" cy="1967230"/>
          </a:xfrm>
          <a:prstGeom prst="rect">
            <a:avLst/>
          </a:prstGeom>
        </p:spPr>
        <p:txBody>
          <a:bodyPr lIns="0" tIns="0" rIns="0" bIns="0" rtlCol="0" anchor="t">
            <a:spAutoFit/>
          </a:bodyPr>
          <a:lstStyle/>
          <a:p>
            <a:pPr>
              <a:lnSpc>
                <a:spcPts val="3919"/>
              </a:lnSpc>
            </a:pPr>
            <a:r>
              <a:rPr lang="en-US" sz="2799">
                <a:solidFill>
                  <a:srgbClr val="FFFFFF"/>
                </a:solidFill>
                <a:latin typeface="HK Grotesk Light"/>
              </a:rPr>
              <a:t>In this method a buyer goes to Real estate agent and ask for the house, after taking so much time the buyer finaly get a landlored owner.</a:t>
            </a:r>
          </a:p>
        </p:txBody>
      </p:sp>
      <p:sp>
        <p:nvSpPr>
          <p:cNvPr id="33" name="TextBox 33"/>
          <p:cNvSpPr txBox="1"/>
          <p:nvPr/>
        </p:nvSpPr>
        <p:spPr>
          <a:xfrm>
            <a:off x="10377065" y="3967867"/>
            <a:ext cx="5943071" cy="1967230"/>
          </a:xfrm>
          <a:prstGeom prst="rect">
            <a:avLst/>
          </a:prstGeom>
        </p:spPr>
        <p:txBody>
          <a:bodyPr lIns="0" tIns="0" rIns="0" bIns="0" rtlCol="0" anchor="t">
            <a:spAutoFit/>
          </a:bodyPr>
          <a:lstStyle/>
          <a:p>
            <a:pPr>
              <a:lnSpc>
                <a:spcPts val="3919"/>
              </a:lnSpc>
            </a:pPr>
            <a:r>
              <a:rPr lang="en-US" sz="2799">
                <a:solidFill>
                  <a:srgbClr val="FFFFFF"/>
                </a:solidFill>
                <a:latin typeface="HK Grotesk Light"/>
              </a:rPr>
              <a:t>The User or buyer don't have to go to agents He can just register himself and compare the house prices along with the trends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420" t="54639" r="17766" b="466"/>
          <a:stretch>
            <a:fillRect/>
          </a:stretch>
        </p:blipFill>
        <p:spPr>
          <a:xfrm>
            <a:off x="0" y="0"/>
            <a:ext cx="18288000" cy="10287000"/>
          </a:xfrm>
          <a:prstGeom prst="rect">
            <a:avLst/>
          </a:prstGeom>
        </p:spPr>
      </p:pic>
      <p:pic>
        <p:nvPicPr>
          <p:cNvPr id="3" name="Picture 3"/>
          <p:cNvPicPr>
            <a:picLocks noChangeAspect="1"/>
          </p:cNvPicPr>
          <p:nvPr/>
        </p:nvPicPr>
        <p:blipFill>
          <a:blip r:embed="rId3"/>
          <a:srcRect l="13455" r="13455"/>
          <a:stretch>
            <a:fillRect/>
          </a:stretch>
        </p:blipFill>
        <p:spPr>
          <a:xfrm>
            <a:off x="0" y="0"/>
            <a:ext cx="17259300" cy="10287000"/>
          </a:xfrm>
          <a:prstGeom prst="rect">
            <a:avLst/>
          </a:prstGeom>
        </p:spPr>
      </p:pic>
      <p:sp>
        <p:nvSpPr>
          <p:cNvPr id="4" name="TextBox 4"/>
          <p:cNvSpPr txBox="1"/>
          <p:nvPr/>
        </p:nvSpPr>
        <p:spPr>
          <a:xfrm>
            <a:off x="1041230" y="809625"/>
            <a:ext cx="7268766" cy="1965265"/>
          </a:xfrm>
          <a:prstGeom prst="rect">
            <a:avLst/>
          </a:prstGeom>
        </p:spPr>
        <p:txBody>
          <a:bodyPr lIns="0" tIns="0" rIns="0" bIns="0" rtlCol="0" anchor="t">
            <a:spAutoFit/>
          </a:bodyPr>
          <a:lstStyle/>
          <a:p>
            <a:pPr algn="ctr">
              <a:lnSpc>
                <a:spcPts val="16103"/>
              </a:lnSpc>
            </a:pPr>
            <a:r>
              <a:rPr lang="en-US" sz="11502">
                <a:solidFill>
                  <a:srgbClr val="FFFFFF"/>
                </a:solidFill>
                <a:latin typeface="Alatsi"/>
              </a:rPr>
              <a:t>What is ML?</a:t>
            </a:r>
          </a:p>
        </p:txBody>
      </p:sp>
      <p:sp>
        <p:nvSpPr>
          <p:cNvPr id="5" name="TextBox 5"/>
          <p:cNvSpPr txBox="1"/>
          <p:nvPr/>
        </p:nvSpPr>
        <p:spPr>
          <a:xfrm>
            <a:off x="857591" y="3606865"/>
            <a:ext cx="9096681" cy="3900067"/>
          </a:xfrm>
          <a:prstGeom prst="rect">
            <a:avLst/>
          </a:prstGeom>
        </p:spPr>
        <p:txBody>
          <a:bodyPr lIns="0" tIns="0" rIns="0" bIns="0" rtlCol="0" anchor="t">
            <a:spAutoFit/>
          </a:bodyPr>
          <a:lstStyle/>
          <a:p>
            <a:pPr algn="ctr">
              <a:lnSpc>
                <a:spcPts val="4435"/>
              </a:lnSpc>
            </a:pPr>
            <a:r>
              <a:rPr lang="en-US" sz="3167">
                <a:solidFill>
                  <a:srgbClr val="FFFFFF"/>
                </a:solidFill>
                <a:latin typeface="Canva Sans"/>
              </a:rPr>
              <a:t>Using the technique of machine learning (ML), which is a form of artificial intelligence (AI), software programmes can predict outcomes more accurately without having to be explicitly instructed to do so. In order to forecast new output values, machine learning algorithms use historical data as input.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0187" t="54277" b="827"/>
          <a:stretch>
            <a:fillRect/>
          </a:stretch>
        </p:blipFill>
        <p:spPr>
          <a:xfrm>
            <a:off x="0" y="0"/>
            <a:ext cx="18288000" cy="10287000"/>
          </a:xfrm>
          <a:prstGeom prst="rect">
            <a:avLst/>
          </a:prstGeom>
        </p:spPr>
      </p:pic>
      <p:grpSp>
        <p:nvGrpSpPr>
          <p:cNvPr id="3" name="Group 3"/>
          <p:cNvGrpSpPr/>
          <p:nvPr/>
        </p:nvGrpSpPr>
        <p:grpSpPr>
          <a:xfrm>
            <a:off x="9807842" y="1028700"/>
            <a:ext cx="9381896" cy="3536955"/>
            <a:chOff x="0" y="0"/>
            <a:chExt cx="3089942" cy="1164902"/>
          </a:xfrm>
        </p:grpSpPr>
        <p:sp>
          <p:nvSpPr>
            <p:cNvPr id="4" name="Freeform 4"/>
            <p:cNvSpPr/>
            <p:nvPr/>
          </p:nvSpPr>
          <p:spPr>
            <a:xfrm>
              <a:off x="0" y="0"/>
              <a:ext cx="3089942" cy="1164902"/>
            </a:xfrm>
            <a:custGeom>
              <a:avLst/>
              <a:gdLst/>
              <a:ahLst/>
              <a:cxnLst/>
              <a:rect l="l" t="t" r="r" b="b"/>
              <a:pathLst>
                <a:path w="3089942" h="1164902">
                  <a:moveTo>
                    <a:pt x="2965482" y="1164902"/>
                  </a:moveTo>
                  <a:lnTo>
                    <a:pt x="124460" y="1164902"/>
                  </a:lnTo>
                  <a:cubicBezTo>
                    <a:pt x="55880" y="1164902"/>
                    <a:pt x="0" y="1109022"/>
                    <a:pt x="0" y="1040442"/>
                  </a:cubicBezTo>
                  <a:lnTo>
                    <a:pt x="0" y="124460"/>
                  </a:lnTo>
                  <a:cubicBezTo>
                    <a:pt x="0" y="55880"/>
                    <a:pt x="55880" y="0"/>
                    <a:pt x="124460" y="0"/>
                  </a:cubicBezTo>
                  <a:lnTo>
                    <a:pt x="2965482" y="0"/>
                  </a:lnTo>
                  <a:cubicBezTo>
                    <a:pt x="3034062" y="0"/>
                    <a:pt x="3089942" y="55880"/>
                    <a:pt x="3089942" y="124460"/>
                  </a:cubicBezTo>
                  <a:lnTo>
                    <a:pt x="3089942" y="1040442"/>
                  </a:lnTo>
                  <a:cubicBezTo>
                    <a:pt x="3089942" y="1109022"/>
                    <a:pt x="3034062" y="1164902"/>
                    <a:pt x="2965482" y="1164902"/>
                  </a:cubicBezTo>
                  <a:close/>
                </a:path>
              </a:pathLst>
            </a:custGeom>
            <a:solidFill>
              <a:srgbClr val="6968D4"/>
            </a:solidFill>
          </p:spPr>
        </p:sp>
      </p:grpSp>
      <p:grpSp>
        <p:nvGrpSpPr>
          <p:cNvPr id="5" name="Group 5"/>
          <p:cNvGrpSpPr/>
          <p:nvPr/>
        </p:nvGrpSpPr>
        <p:grpSpPr>
          <a:xfrm>
            <a:off x="9807842" y="3771900"/>
            <a:ext cx="9381896" cy="3278985"/>
            <a:chOff x="0" y="0"/>
            <a:chExt cx="3089942" cy="1079939"/>
          </a:xfrm>
        </p:grpSpPr>
        <p:sp>
          <p:nvSpPr>
            <p:cNvPr id="6" name="Freeform 6"/>
            <p:cNvSpPr/>
            <p:nvPr/>
          </p:nvSpPr>
          <p:spPr>
            <a:xfrm>
              <a:off x="0" y="0"/>
              <a:ext cx="3089942" cy="1079939"/>
            </a:xfrm>
            <a:custGeom>
              <a:avLst/>
              <a:gdLst/>
              <a:ahLst/>
              <a:cxnLst/>
              <a:rect l="l" t="t" r="r" b="b"/>
              <a:pathLst>
                <a:path w="3089942" h="1079939">
                  <a:moveTo>
                    <a:pt x="2965482" y="1079939"/>
                  </a:moveTo>
                  <a:lnTo>
                    <a:pt x="124460" y="1079939"/>
                  </a:lnTo>
                  <a:cubicBezTo>
                    <a:pt x="55880" y="1079939"/>
                    <a:pt x="0" y="1024059"/>
                    <a:pt x="0" y="955479"/>
                  </a:cubicBezTo>
                  <a:lnTo>
                    <a:pt x="0" y="124460"/>
                  </a:lnTo>
                  <a:cubicBezTo>
                    <a:pt x="0" y="55880"/>
                    <a:pt x="55880" y="0"/>
                    <a:pt x="124460" y="0"/>
                  </a:cubicBezTo>
                  <a:lnTo>
                    <a:pt x="2965482" y="0"/>
                  </a:lnTo>
                  <a:cubicBezTo>
                    <a:pt x="3034062" y="0"/>
                    <a:pt x="3089942" y="55880"/>
                    <a:pt x="3089942" y="124460"/>
                  </a:cubicBezTo>
                  <a:lnTo>
                    <a:pt x="3089942" y="955479"/>
                  </a:lnTo>
                  <a:cubicBezTo>
                    <a:pt x="3089942" y="1024059"/>
                    <a:pt x="3034062" y="1079939"/>
                    <a:pt x="2965482" y="1079939"/>
                  </a:cubicBezTo>
                  <a:close/>
                </a:path>
              </a:pathLst>
            </a:custGeom>
            <a:solidFill>
              <a:srgbClr val="484995"/>
            </a:solidFill>
          </p:spPr>
        </p:sp>
      </p:grpSp>
      <p:grpSp>
        <p:nvGrpSpPr>
          <p:cNvPr id="7" name="Group 7"/>
          <p:cNvGrpSpPr/>
          <p:nvPr/>
        </p:nvGrpSpPr>
        <p:grpSpPr>
          <a:xfrm>
            <a:off x="9807842" y="6515100"/>
            <a:ext cx="9381896" cy="2743200"/>
            <a:chOff x="0" y="0"/>
            <a:chExt cx="3089942" cy="903477"/>
          </a:xfrm>
        </p:grpSpPr>
        <p:sp>
          <p:nvSpPr>
            <p:cNvPr id="8" name="Freeform 8"/>
            <p:cNvSpPr/>
            <p:nvPr/>
          </p:nvSpPr>
          <p:spPr>
            <a:xfrm>
              <a:off x="0" y="0"/>
              <a:ext cx="3089942" cy="903477"/>
            </a:xfrm>
            <a:custGeom>
              <a:avLst/>
              <a:gdLst/>
              <a:ahLst/>
              <a:cxnLst/>
              <a:rect l="l" t="t" r="r" b="b"/>
              <a:pathLst>
                <a:path w="3089942" h="903477">
                  <a:moveTo>
                    <a:pt x="2965482" y="903477"/>
                  </a:moveTo>
                  <a:lnTo>
                    <a:pt x="124460" y="903477"/>
                  </a:lnTo>
                  <a:cubicBezTo>
                    <a:pt x="55880" y="903477"/>
                    <a:pt x="0" y="847597"/>
                    <a:pt x="0" y="779017"/>
                  </a:cubicBezTo>
                  <a:lnTo>
                    <a:pt x="0" y="124460"/>
                  </a:lnTo>
                  <a:cubicBezTo>
                    <a:pt x="0" y="55880"/>
                    <a:pt x="55880" y="0"/>
                    <a:pt x="124460" y="0"/>
                  </a:cubicBezTo>
                  <a:lnTo>
                    <a:pt x="2965482" y="0"/>
                  </a:lnTo>
                  <a:cubicBezTo>
                    <a:pt x="3034062" y="0"/>
                    <a:pt x="3089942" y="55880"/>
                    <a:pt x="3089942" y="124460"/>
                  </a:cubicBezTo>
                  <a:lnTo>
                    <a:pt x="3089942" y="779017"/>
                  </a:lnTo>
                  <a:cubicBezTo>
                    <a:pt x="3089942" y="847597"/>
                    <a:pt x="3034062" y="903477"/>
                    <a:pt x="2965482" y="903477"/>
                  </a:cubicBezTo>
                  <a:close/>
                </a:path>
              </a:pathLst>
            </a:custGeom>
            <a:solidFill>
              <a:srgbClr val="2D2E5F"/>
            </a:solidFill>
          </p:spPr>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896088" y="1211234"/>
            <a:ext cx="665150" cy="938033"/>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872052" y="2457670"/>
            <a:ext cx="713222" cy="1005826"/>
          </a:xfrm>
          <a:prstGeom prst="rect">
            <a:avLst/>
          </a:prstGeom>
        </p:spPr>
      </p:pic>
      <p:pic>
        <p:nvPicPr>
          <p:cNvPr id="11" name="Picture 11"/>
          <p:cNvPicPr>
            <a:picLocks noChangeAspect="1"/>
          </p:cNvPicPr>
          <p:nvPr/>
        </p:nvPicPr>
        <p:blipFill>
          <a:blip r:embed="rId7"/>
          <a:srcRect/>
          <a:stretch>
            <a:fillRect/>
          </a:stretch>
        </p:blipFill>
        <p:spPr>
          <a:xfrm>
            <a:off x="11766064" y="6870367"/>
            <a:ext cx="1016333" cy="1016333"/>
          </a:xfrm>
          <a:prstGeom prst="rect">
            <a:avLst/>
          </a:prstGeom>
        </p:spPr>
      </p:pic>
      <p:pic>
        <p:nvPicPr>
          <p:cNvPr id="12" name="Picture 12"/>
          <p:cNvPicPr>
            <a:picLocks noChangeAspect="1"/>
          </p:cNvPicPr>
          <p:nvPr/>
        </p:nvPicPr>
        <p:blipFill>
          <a:blip r:embed="rId8"/>
          <a:srcRect/>
          <a:stretch>
            <a:fillRect/>
          </a:stretch>
        </p:blipFill>
        <p:spPr>
          <a:xfrm>
            <a:off x="11896088" y="8096274"/>
            <a:ext cx="753986" cy="995057"/>
          </a:xfrm>
          <a:prstGeom prst="rect">
            <a:avLst/>
          </a:prstGeom>
        </p:spPr>
      </p:pic>
      <p:pic>
        <p:nvPicPr>
          <p:cNvPr id="13" name="Picture 13"/>
          <p:cNvPicPr>
            <a:picLocks noChangeAspect="1"/>
          </p:cNvPicPr>
          <p:nvPr/>
        </p:nvPicPr>
        <p:blipFill>
          <a:blip r:embed="rId9"/>
          <a:srcRect r="2244" b="32080"/>
          <a:stretch>
            <a:fillRect/>
          </a:stretch>
        </p:blipFill>
        <p:spPr>
          <a:xfrm>
            <a:off x="11503860" y="4399363"/>
            <a:ext cx="1659538" cy="1535137"/>
          </a:xfrm>
          <a:prstGeom prst="rect">
            <a:avLst/>
          </a:prstGeom>
        </p:spPr>
      </p:pic>
      <p:sp>
        <p:nvSpPr>
          <p:cNvPr id="14" name="TextBox 14"/>
          <p:cNvSpPr txBox="1"/>
          <p:nvPr/>
        </p:nvSpPr>
        <p:spPr>
          <a:xfrm>
            <a:off x="13163398" y="6799762"/>
            <a:ext cx="3994324"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a:rPr>
              <a:t>NumPy</a:t>
            </a:r>
          </a:p>
        </p:txBody>
      </p:sp>
      <p:sp>
        <p:nvSpPr>
          <p:cNvPr id="15" name="TextBox 15"/>
          <p:cNvSpPr txBox="1"/>
          <p:nvPr/>
        </p:nvSpPr>
        <p:spPr>
          <a:xfrm>
            <a:off x="13283661" y="8001024"/>
            <a:ext cx="3753798"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a:rPr>
              <a:t>Pandas</a:t>
            </a:r>
          </a:p>
        </p:txBody>
      </p:sp>
      <p:sp>
        <p:nvSpPr>
          <p:cNvPr id="16" name="TextBox 16"/>
          <p:cNvSpPr txBox="1"/>
          <p:nvPr/>
        </p:nvSpPr>
        <p:spPr>
          <a:xfrm>
            <a:off x="13163398" y="1130407"/>
            <a:ext cx="3491082"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a:rPr>
              <a:t>HTML5</a:t>
            </a:r>
          </a:p>
        </p:txBody>
      </p:sp>
      <p:sp>
        <p:nvSpPr>
          <p:cNvPr id="17" name="TextBox 17"/>
          <p:cNvSpPr txBox="1"/>
          <p:nvPr/>
        </p:nvSpPr>
        <p:spPr>
          <a:xfrm>
            <a:off x="13866614" y="2469411"/>
            <a:ext cx="2084649"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a:rPr>
              <a:t>CSS3</a:t>
            </a:r>
          </a:p>
        </p:txBody>
      </p:sp>
      <p:sp>
        <p:nvSpPr>
          <p:cNvPr id="18" name="TextBox 18"/>
          <p:cNvSpPr txBox="1"/>
          <p:nvPr/>
        </p:nvSpPr>
        <p:spPr>
          <a:xfrm>
            <a:off x="629326" y="240709"/>
            <a:ext cx="7563008" cy="4324946"/>
          </a:xfrm>
          <a:prstGeom prst="rect">
            <a:avLst/>
          </a:prstGeom>
        </p:spPr>
        <p:txBody>
          <a:bodyPr lIns="0" tIns="0" rIns="0" bIns="0" rtlCol="0" anchor="t">
            <a:spAutoFit/>
          </a:bodyPr>
          <a:lstStyle/>
          <a:p>
            <a:pPr algn="ctr">
              <a:lnSpc>
                <a:spcPts val="11517"/>
              </a:lnSpc>
            </a:pPr>
            <a:r>
              <a:rPr lang="en-US" sz="8226">
                <a:solidFill>
                  <a:srgbClr val="FFFFFF"/>
                </a:solidFill>
                <a:latin typeface="Canva Sans"/>
              </a:rPr>
              <a:t>Programming languages &amp; Frameworks</a:t>
            </a:r>
          </a:p>
        </p:txBody>
      </p:sp>
      <p:sp>
        <p:nvSpPr>
          <p:cNvPr id="19" name="TextBox 19"/>
          <p:cNvSpPr txBox="1"/>
          <p:nvPr/>
        </p:nvSpPr>
        <p:spPr>
          <a:xfrm>
            <a:off x="14111518" y="4652327"/>
            <a:ext cx="1594842"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a:rPr>
              <a:t>Flask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420" t="54639" r="17766" b="466"/>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53324">
            <a:off x="1643725" y="0"/>
            <a:ext cx="15000551" cy="10936765"/>
          </a:xfrm>
          <a:prstGeom prst="rect">
            <a:avLst/>
          </a:prstGeom>
        </p:spPr>
      </p:pic>
      <p:pic>
        <p:nvPicPr>
          <p:cNvPr id="4" name="Picture 4"/>
          <p:cNvPicPr>
            <a:picLocks noChangeAspect="1"/>
          </p:cNvPicPr>
          <p:nvPr/>
        </p:nvPicPr>
        <p:blipFill>
          <a:blip r:embed="rId5"/>
          <a:srcRect/>
          <a:stretch>
            <a:fillRect/>
          </a:stretch>
        </p:blipFill>
        <p:spPr>
          <a:xfrm>
            <a:off x="9529809" y="584749"/>
            <a:ext cx="7893894" cy="9117501"/>
          </a:xfrm>
          <a:prstGeom prst="rect">
            <a:avLst/>
          </a:prstGeom>
        </p:spPr>
      </p:pic>
      <p:sp>
        <p:nvSpPr>
          <p:cNvPr id="5" name="TextBox 5"/>
          <p:cNvSpPr txBox="1"/>
          <p:nvPr/>
        </p:nvSpPr>
        <p:spPr>
          <a:xfrm>
            <a:off x="596352" y="537527"/>
            <a:ext cx="6051118"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a:rPr>
              <a:t>Block diagram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370</Words>
  <Application>Microsoft Office PowerPoint</Application>
  <PresentationFormat>Custom</PresentationFormat>
  <Paragraphs>45</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Canva Sans</vt:lpstr>
      <vt:lpstr>Alatsi</vt:lpstr>
      <vt:lpstr>HK Grotesk Bold</vt:lpstr>
      <vt:lpstr>HK Grotesk Light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Price prediction using ML</dc:title>
  <cp:lastModifiedBy>Hardik</cp:lastModifiedBy>
  <cp:revision>1</cp:revision>
  <dcterms:created xsi:type="dcterms:W3CDTF">2006-08-16T00:00:00Z</dcterms:created>
  <dcterms:modified xsi:type="dcterms:W3CDTF">2022-09-16T07:19:22Z</dcterms:modified>
  <dc:identifier>DAFMUK6PFgU</dc:identifier>
</cp:coreProperties>
</file>